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4" r:id="rId1"/>
  </p:sldMasterIdLst>
  <p:sldIdLst>
    <p:sldId id="256" r:id="rId2"/>
    <p:sldId id="294" r:id="rId3"/>
    <p:sldId id="280" r:id="rId4"/>
    <p:sldId id="281" r:id="rId5"/>
    <p:sldId id="282" r:id="rId6"/>
    <p:sldId id="283" r:id="rId7"/>
    <p:sldId id="284" r:id="rId8"/>
    <p:sldId id="285" r:id="rId9"/>
    <p:sldId id="286" r:id="rId10"/>
    <p:sldId id="290" r:id="rId11"/>
    <p:sldId id="291" r:id="rId12"/>
    <p:sldId id="292" r:id="rId13"/>
    <p:sldId id="293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853" autoAdjust="0"/>
    <p:restoredTop sz="94660"/>
  </p:normalViewPr>
  <p:slideViewPr>
    <p:cSldViewPr snapToGrid="0">
      <p:cViewPr varScale="1">
        <p:scale>
          <a:sx n="74" d="100"/>
          <a:sy n="74" d="100"/>
        </p:scale>
        <p:origin x="17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numCol="1"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 alt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numCol="1"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alt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87DE6118-2437-4B30-8E3C-4D2BE6020583}" type="datetimeFigureOut">
              <a:rPr lang="en-US" smtClean="0"/>
              <a:pPr/>
              <a:t>5/3/2021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956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numCol="1"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alt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numCol="1"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alt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87DE6118-2437-4B30-8E3C-4D2BE6020583}" type="datetimeFigureOut">
              <a:rPr lang="en-US" smtClean="0"/>
              <a:pPr/>
              <a:t>5/3/2021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55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numCol="1"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alt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numCol="1"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alt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numCol="1"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alt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87DE6118-2437-4B30-8E3C-4D2BE6020583}" type="datetimeFigureOut">
              <a:rPr lang="en-US" smtClean="0"/>
              <a:pPr/>
              <a:t>5/3/2021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896648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numCol="1"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alt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numCol="1"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alt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87DE6118-2437-4B30-8E3C-4D2BE6020583}" type="datetimeFigureOut">
              <a:rPr lang="en-US" smtClean="0"/>
              <a:pPr/>
              <a:t>5/3/2021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5826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numCol="1"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alt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numCol="1"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alt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numCol="1"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alt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87DE6118-2437-4B30-8E3C-4D2BE6020583}" type="datetimeFigureOut">
              <a:rPr lang="en-US" smtClean="0"/>
              <a:pPr/>
              <a:t>5/3/2021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550713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numCol="1"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alt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numCol="1"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alt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numCol="1"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alt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87DE6118-2437-4B30-8E3C-4D2BE6020583}" type="datetimeFigureOut">
              <a:rPr lang="en-US" smtClean="0"/>
              <a:pPr/>
              <a:t>5/3/2021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0046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pt-BR" alt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numCol="1"/>
          <a:lstStyle/>
          <a:p>
            <a:pPr lvl="0"/>
            <a:r>
              <a:rPr lang="pt-BR" altLang="pt-BR" smtClean="0"/>
              <a:t>Clique para editar 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87DE6118-2437-4B30-8E3C-4D2BE6020583}" type="datetimeFigureOut">
              <a:rPr lang="en-US" smtClean="0"/>
              <a:pPr/>
              <a:t>5/3/2021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7131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numCol="1" anchor="ctr"/>
          <a:lstStyle/>
          <a:p>
            <a:r>
              <a:rPr lang="pt-BR" alt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 numCol="1"/>
          <a:lstStyle/>
          <a:p>
            <a:pPr lvl="0"/>
            <a:r>
              <a:rPr lang="pt-BR" altLang="pt-BR" smtClean="0"/>
              <a:t>Clique para editar 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87DE6118-2437-4B30-8E3C-4D2BE6020583}" type="datetimeFigureOut">
              <a:rPr lang="en-US" smtClean="0"/>
              <a:pPr/>
              <a:t>5/3/2021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567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>
            <a:lvl1pPr>
              <a:defRPr sz="3600"/>
            </a:lvl1pPr>
          </a:lstStyle>
          <a:p>
            <a:r>
              <a:rPr lang="pt-BR" alt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pt-BR" altLang="pt-BR" smtClean="0"/>
              <a:t>Clique para editar 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87DE6118-2437-4B30-8E3C-4D2BE6020583}" type="datetimeFigureOut">
              <a:rPr lang="en-US" smtClean="0"/>
              <a:pPr/>
              <a:t>5/3/2021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139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numCol="1" anchor="b"/>
          <a:lstStyle>
            <a:lvl1pPr algn="l">
              <a:defRPr sz="4000" b="0" cap="none"/>
            </a:lvl1pPr>
          </a:lstStyle>
          <a:p>
            <a:r>
              <a:rPr lang="pt-BR" alt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numCol="1"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alt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87DE6118-2437-4B30-8E3C-4D2BE6020583}" type="datetimeFigureOut">
              <a:rPr lang="en-US" smtClean="0"/>
              <a:pPr/>
              <a:t>5/3/2021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437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pt-BR" alt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 numCol="1"/>
          <a:lstStyle/>
          <a:p>
            <a:pPr lvl="0"/>
            <a:r>
              <a:rPr lang="pt-BR" altLang="pt-BR" smtClean="0"/>
              <a:t>Clique para editar 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 numCol="1"/>
          <a:lstStyle/>
          <a:p>
            <a:pPr lvl="0"/>
            <a:r>
              <a:rPr lang="pt-BR" altLang="pt-BR" smtClean="0"/>
              <a:t>Clique para editar 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87DE6118-2437-4B30-8E3C-4D2BE6020583}" type="datetimeFigureOut">
              <a:rPr lang="en-US" smtClean="0"/>
              <a:t>5/3/2021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318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>
            <a:lvl1pPr>
              <a:defRPr/>
            </a:lvl1pPr>
          </a:lstStyle>
          <a:p>
            <a:r>
              <a:rPr lang="pt-BR" alt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numCol="1"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alt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 numCol="1">
            <a:normAutofit/>
          </a:bodyPr>
          <a:lstStyle/>
          <a:p>
            <a:pPr lvl="0"/>
            <a:r>
              <a:rPr lang="pt-BR" altLang="pt-BR" smtClean="0"/>
              <a:t>Clique para editar 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numCol="1"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alt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 numCol="1">
            <a:normAutofit/>
          </a:bodyPr>
          <a:lstStyle/>
          <a:p>
            <a:pPr lvl="0"/>
            <a:r>
              <a:rPr lang="pt-BR" altLang="pt-BR" smtClean="0"/>
              <a:t>Clique para editar 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87DE6118-2437-4B30-8E3C-4D2BE6020583}" type="datetimeFigureOut">
              <a:rPr lang="en-US" smtClean="0"/>
              <a:t>5/3/2021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236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 numCol="1"/>
          <a:lstStyle/>
          <a:p>
            <a:r>
              <a:rPr lang="pt-BR" alt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87DE6118-2437-4B30-8E3C-4D2BE6020583}" type="datetimeFigureOut">
              <a:rPr lang="en-US" smtClean="0"/>
              <a:pPr/>
              <a:t>5/3/2021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212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87DE6118-2437-4B30-8E3C-4D2BE6020583}" type="datetimeFigureOut">
              <a:rPr lang="en-US" smtClean="0"/>
              <a:t>5/3/2021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0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numCol="1" anchor="b">
            <a:normAutofit/>
          </a:bodyPr>
          <a:lstStyle>
            <a:lvl1pPr>
              <a:defRPr sz="2000"/>
            </a:lvl1pPr>
          </a:lstStyle>
          <a:p>
            <a:r>
              <a:rPr lang="pt-BR" alt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 numCol="1">
            <a:normAutofit/>
          </a:bodyPr>
          <a:lstStyle/>
          <a:p>
            <a:pPr lvl="0"/>
            <a:r>
              <a:rPr lang="pt-BR" altLang="pt-BR" smtClean="0"/>
              <a:t>Clique para editar 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 numCol="1"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 alt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87DE6118-2437-4B30-8E3C-4D2BE6020583}" type="datetimeFigureOut">
              <a:rPr lang="en-US" smtClean="0"/>
              <a:pPr/>
              <a:t>5/3/2021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954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numCol="1" anchor="b">
            <a:normAutofit/>
          </a:bodyPr>
          <a:lstStyle>
            <a:lvl1pPr algn="l">
              <a:defRPr sz="2400" b="0"/>
            </a:lvl1pPr>
          </a:lstStyle>
          <a:p>
            <a:r>
              <a:rPr lang="pt-BR" alt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numCol="1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alt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 numCol="1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alt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87DE6118-2437-4B30-8E3C-4D2BE6020583}" type="datetimeFigureOut">
              <a:rPr lang="en-US" smtClean="0"/>
              <a:pPr/>
              <a:t>5/3/2021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1463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numCol="1" rtlCol="0" anchor="t">
            <a:normAutofit/>
          </a:bodyPr>
          <a:lstStyle/>
          <a:p>
            <a:r>
              <a:rPr lang="pt-BR" alt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/>
          <a:p>
            <a:pPr lvl="0"/>
            <a:r>
              <a:rPr lang="pt-BR" altLang="pt-BR" smtClean="0"/>
              <a:t>Clique para editar 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5/3/2021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703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ominiopublico.gov.br/download/texto/pe000008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 numCol="1"/>
          <a:lstStyle/>
          <a:p>
            <a:r>
              <a:rPr lang="pt-BR" altLang="pt-BR" dirty="0" smtClean="0">
                <a:solidFill>
                  <a:schemeClr val="tx1"/>
                </a:solidFill>
              </a:rPr>
              <a:t>Modernismo Portugal</a:t>
            </a:r>
            <a:endParaRPr lang="pt-BR" altLang="pt-BR" dirty="0">
              <a:solidFill>
                <a:schemeClr val="tx1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numCol="1"/>
          <a:lstStyle/>
          <a:p>
            <a:r>
              <a:rPr lang="pt-BR" altLang="pt-BR" dirty="0" smtClean="0">
                <a:solidFill>
                  <a:srgbClr val="FF0000"/>
                </a:solidFill>
              </a:rPr>
              <a:t> </a:t>
            </a:r>
            <a:endParaRPr lang="pt-BR" altLang="pt-B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925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pt-BR" altLang="pt-BR" dirty="0" smtClean="0"/>
              <a:t>Neorrealismo português</a:t>
            </a:r>
            <a:endParaRPr lang="pt-BR" alt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43944" y="2253804"/>
            <a:ext cx="11011436" cy="3992450"/>
          </a:xfrm>
        </p:spPr>
        <p:txBody>
          <a:bodyPr numCol="1">
            <a:normAutofit/>
          </a:bodyPr>
          <a:lstStyle/>
          <a:p>
            <a:pPr algn="just"/>
            <a:r>
              <a:rPr lang="pt-BR" altLang="pt-BR" dirty="0" smtClean="0"/>
              <a:t>1930 – surgiu em oposição ao “</a:t>
            </a:r>
            <a:r>
              <a:rPr lang="pt-BR" altLang="pt-BR" dirty="0" err="1" smtClean="0"/>
              <a:t>presencistas</a:t>
            </a:r>
            <a:r>
              <a:rPr lang="pt-BR" altLang="pt-BR" dirty="0" smtClean="0"/>
              <a:t>” com o objetivo de lutar contra a ditadura de Salazar, com suas obras.</a:t>
            </a:r>
          </a:p>
          <a:p>
            <a:pPr algn="just"/>
            <a:r>
              <a:rPr lang="pt-BR" altLang="pt-BR" dirty="0" smtClean="0"/>
              <a:t>Literatura engajada, que lutasse pela conscientização popular de que os anos de censura aproximavam a nação do </a:t>
            </a:r>
            <a:r>
              <a:rPr lang="pt-BR" altLang="pt-BR" dirty="0" err="1" smtClean="0"/>
              <a:t>nazifacismo</a:t>
            </a:r>
            <a:r>
              <a:rPr lang="pt-BR" altLang="pt-BR" dirty="0" smtClean="0"/>
              <a:t>, em razão de Salazar.</a:t>
            </a:r>
          </a:p>
          <a:p>
            <a:pPr algn="just"/>
            <a:r>
              <a:rPr lang="pt-BR" altLang="pt-BR" dirty="0" smtClean="0">
                <a:solidFill>
                  <a:srgbClr val="FF0000"/>
                </a:solidFill>
              </a:rPr>
              <a:t>1939- </a:t>
            </a:r>
            <a:r>
              <a:rPr lang="pt-BR" altLang="pt-BR" dirty="0" err="1" smtClean="0">
                <a:solidFill>
                  <a:srgbClr val="FF0000"/>
                </a:solidFill>
              </a:rPr>
              <a:t>Gaibéus</a:t>
            </a:r>
            <a:r>
              <a:rPr lang="pt-BR" altLang="pt-BR" dirty="0" smtClean="0">
                <a:solidFill>
                  <a:srgbClr val="FF0000"/>
                </a:solidFill>
              </a:rPr>
              <a:t> de Alves </a:t>
            </a:r>
            <a:r>
              <a:rPr lang="pt-BR" altLang="pt-BR" dirty="0" err="1" smtClean="0">
                <a:solidFill>
                  <a:srgbClr val="FF0000"/>
                </a:solidFill>
              </a:rPr>
              <a:t>Redol</a:t>
            </a:r>
            <a:r>
              <a:rPr lang="pt-BR" altLang="pt-BR" dirty="0" smtClean="0">
                <a:solidFill>
                  <a:srgbClr val="FF0000"/>
                </a:solidFill>
              </a:rPr>
              <a:t> seria o início mesmo do neorrealismo</a:t>
            </a:r>
            <a:r>
              <a:rPr lang="pt-BR" altLang="pt-BR" dirty="0" smtClean="0"/>
              <a:t>.</a:t>
            </a:r>
          </a:p>
          <a:p>
            <a:pPr algn="just"/>
            <a:r>
              <a:rPr lang="pt-BR" altLang="pt-BR" dirty="0"/>
              <a:t> </a:t>
            </a:r>
            <a:r>
              <a:rPr lang="pt-BR" altLang="pt-BR" dirty="0" smtClean="0"/>
              <a:t>Os neorrealistas </a:t>
            </a:r>
            <a:r>
              <a:rPr lang="pt-BR" altLang="pt-BR" dirty="0"/>
              <a:t>foram fortemente influenciados pelo romance regionalista brasileiro, principalmente pela obra de Graciliano </a:t>
            </a:r>
            <a:r>
              <a:rPr lang="pt-BR" altLang="pt-BR" dirty="0" smtClean="0"/>
              <a:t>Ramos, </a:t>
            </a:r>
            <a:r>
              <a:rPr lang="pt-BR" altLang="pt-BR" dirty="0"/>
              <a:t>José Lins do </a:t>
            </a:r>
            <a:r>
              <a:rPr lang="pt-BR" altLang="pt-BR" dirty="0" smtClean="0"/>
              <a:t>Rego </a:t>
            </a:r>
            <a:r>
              <a:rPr lang="pt-BR" altLang="pt-BR" dirty="0"/>
              <a:t>e Jorge Amado. </a:t>
            </a:r>
            <a:endParaRPr lang="pt-BR" altLang="pt-BR" dirty="0" smtClean="0"/>
          </a:p>
          <a:p>
            <a:pPr algn="just"/>
            <a:r>
              <a:rPr lang="pt-BR" altLang="pt-BR" dirty="0" smtClean="0"/>
              <a:t>Entre </a:t>
            </a:r>
            <a:r>
              <a:rPr lang="pt-BR" altLang="pt-BR" dirty="0"/>
              <a:t>seus conterrâneos, adotaram Eça de Queiroz como modelo inspirador</a:t>
            </a:r>
            <a:r>
              <a:rPr lang="pt-BR" altLang="pt-B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16955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pt-BR" altLang="pt-BR" dirty="0" smtClean="0"/>
              <a:t>Neorrealismo</a:t>
            </a:r>
            <a:endParaRPr lang="pt-BR" alt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79549" y="2459865"/>
            <a:ext cx="10895527" cy="3618963"/>
          </a:xfrm>
        </p:spPr>
        <p:txBody>
          <a:bodyPr numCol="1"/>
          <a:lstStyle/>
          <a:p>
            <a:pPr algn="just"/>
            <a:r>
              <a:rPr lang="pt-BR" altLang="pt-BR" dirty="0"/>
              <a:t>A terceira geração modernista </a:t>
            </a:r>
            <a:r>
              <a:rPr lang="pt-BR" altLang="pt-BR" dirty="0" smtClean="0"/>
              <a:t>definia-se por </a:t>
            </a:r>
            <a:r>
              <a:rPr lang="pt-BR" altLang="pt-BR" dirty="0"/>
              <a:t>apresentar duas características fundamentais</a:t>
            </a:r>
            <a:r>
              <a:rPr lang="pt-BR" altLang="pt-BR" dirty="0" smtClean="0"/>
              <a:t>:</a:t>
            </a:r>
          </a:p>
          <a:p>
            <a:pPr algn="just">
              <a:buAutoNum type="arabicPeriod"/>
            </a:pPr>
            <a:r>
              <a:rPr lang="pt-BR" altLang="pt-BR" dirty="0" smtClean="0"/>
              <a:t>Concepção </a:t>
            </a:r>
            <a:r>
              <a:rPr lang="pt-BR" altLang="pt-BR" dirty="0"/>
              <a:t>da literatura como produto de um contexto histórico-social específico, de uma realidade concreta</a:t>
            </a:r>
            <a:r>
              <a:rPr lang="pt-BR" altLang="pt-BR" dirty="0" smtClean="0"/>
              <a:t>.</a:t>
            </a:r>
          </a:p>
          <a:p>
            <a:pPr algn="just">
              <a:buAutoNum type="arabicPeriod"/>
            </a:pPr>
            <a:r>
              <a:rPr lang="pt-BR" altLang="pt-BR" dirty="0" smtClean="0">
                <a:solidFill>
                  <a:srgbClr val="FF0000"/>
                </a:solidFill>
              </a:rPr>
              <a:t>Denúncia </a:t>
            </a:r>
            <a:r>
              <a:rPr lang="pt-BR" altLang="pt-BR" dirty="0">
                <a:solidFill>
                  <a:srgbClr val="FF0000"/>
                </a:solidFill>
              </a:rPr>
              <a:t>da alienação e dos fatores que tornam possível tal realidade, como a exploração dos trabalhadores, a falta de educação, as precárias condições de saúde e o governo ditatorial</a:t>
            </a:r>
            <a:r>
              <a:rPr lang="pt-BR" altLang="pt-BR" dirty="0" smtClean="0">
                <a:solidFill>
                  <a:srgbClr val="FF0000"/>
                </a:solidFill>
              </a:rPr>
              <a:t>.</a:t>
            </a:r>
          </a:p>
          <a:p>
            <a:pPr algn="just"/>
            <a:r>
              <a:rPr lang="pt-BR" altLang="pt-BR" dirty="0" smtClean="0"/>
              <a:t>Como término </a:t>
            </a:r>
            <a:r>
              <a:rPr lang="pt-BR" altLang="pt-BR" dirty="0"/>
              <a:t>desse </a:t>
            </a:r>
            <a:r>
              <a:rPr lang="pt-BR" altLang="pt-BR" dirty="0" smtClean="0"/>
              <a:t>período são citados a </a:t>
            </a:r>
            <a:r>
              <a:rPr lang="pt-BR" altLang="pt-BR" dirty="0"/>
              <a:t>morte de Salazar, em </a:t>
            </a:r>
            <a:r>
              <a:rPr lang="pt-BR" altLang="pt-BR" dirty="0" smtClean="0"/>
              <a:t>1968 </a:t>
            </a:r>
            <a:r>
              <a:rPr lang="pt-BR" altLang="pt-BR" dirty="0"/>
              <a:t>e a revolução dos cravos, 25 de abril de </a:t>
            </a:r>
            <a:r>
              <a:rPr lang="pt-BR" altLang="pt-BR" dirty="0" smtClean="0"/>
              <a:t>1974, como possíveis marcos.</a:t>
            </a:r>
            <a:endParaRPr lang="pt-BR" altLang="pt-BR" dirty="0"/>
          </a:p>
          <a:p>
            <a:pPr algn="just"/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891978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pPr algn="ctr"/>
            <a:r>
              <a:rPr lang="pt-BR" altLang="pt-BR" sz="3000" dirty="0" smtClean="0"/>
              <a:t>Antônio Alves </a:t>
            </a:r>
            <a:r>
              <a:rPr lang="pt-BR" altLang="pt-BR" sz="3000" dirty="0" err="1" smtClean="0"/>
              <a:t>Redol</a:t>
            </a:r>
            <a:r>
              <a:rPr lang="pt-BR" altLang="pt-BR" sz="3000" dirty="0" smtClean="0"/>
              <a:t>  e os trabalhadores da terra</a:t>
            </a:r>
            <a:endParaRPr lang="pt-BR" altLang="pt-BR" sz="3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90968" y="1724338"/>
            <a:ext cx="10308345" cy="4095481"/>
          </a:xfrm>
        </p:spPr>
        <p:txBody>
          <a:bodyPr numCol="1"/>
          <a:lstStyle/>
          <a:p>
            <a:pPr algn="just"/>
            <a:r>
              <a:rPr lang="pt-BR" altLang="pt-BR" dirty="0"/>
              <a:t>Antônio Alves </a:t>
            </a:r>
            <a:r>
              <a:rPr lang="pt-BR" altLang="pt-BR" dirty="0" err="1" smtClean="0"/>
              <a:t>Redol</a:t>
            </a:r>
            <a:r>
              <a:rPr lang="pt-BR" altLang="pt-BR" dirty="0" smtClean="0"/>
              <a:t> </a:t>
            </a:r>
            <a:r>
              <a:rPr lang="pt-BR" altLang="pt-BR" dirty="0"/>
              <a:t>desponta para a literatura portuguesa no ano de 1939, com a publicação do romance </a:t>
            </a:r>
            <a:r>
              <a:rPr lang="pt-BR" altLang="pt-BR" dirty="0" err="1"/>
              <a:t>G</a:t>
            </a:r>
            <a:r>
              <a:rPr lang="pt-BR" altLang="pt-BR" dirty="0" err="1" smtClean="0"/>
              <a:t>aibéus</a:t>
            </a:r>
            <a:r>
              <a:rPr lang="pt-BR" altLang="pt-BR" dirty="0" smtClean="0"/>
              <a:t>.</a:t>
            </a:r>
          </a:p>
          <a:p>
            <a:pPr algn="just"/>
            <a:r>
              <a:rPr lang="pt-BR" altLang="pt-BR" dirty="0" smtClean="0"/>
              <a:t>O </a:t>
            </a:r>
            <a:r>
              <a:rPr lang="pt-BR" altLang="pt-BR" dirty="0"/>
              <a:t>título da obra refere-se aos modestos camponeses de R</a:t>
            </a:r>
            <a:r>
              <a:rPr lang="pt-BR" altLang="pt-BR" dirty="0" smtClean="0"/>
              <a:t>ibatejo</a:t>
            </a:r>
            <a:r>
              <a:rPr lang="pt-BR" altLang="pt-BR" dirty="0"/>
              <a:t>, </a:t>
            </a:r>
            <a:r>
              <a:rPr lang="pt-BR" altLang="pt-BR" dirty="0">
                <a:solidFill>
                  <a:srgbClr val="FF0000"/>
                </a:solidFill>
              </a:rPr>
              <a:t>cuja vida sofrida e injustiçada é apresentada pelo autor em uma série de episódios que se justapõem</a:t>
            </a:r>
            <a:r>
              <a:rPr lang="pt-BR" altLang="pt-BR" dirty="0"/>
              <a:t>, como se </a:t>
            </a:r>
            <a:r>
              <a:rPr lang="pt-BR" altLang="pt-BR" dirty="0" smtClean="0"/>
              <a:t>formassem </a:t>
            </a:r>
            <a:r>
              <a:rPr lang="pt-BR" altLang="pt-BR" dirty="0"/>
              <a:t>manchas, símbolo da existência dessas criaturas sem nome nem </a:t>
            </a:r>
            <a:r>
              <a:rPr lang="pt-BR" altLang="pt-BR" dirty="0" smtClean="0"/>
              <a:t>esperança.</a:t>
            </a:r>
          </a:p>
          <a:p>
            <a:pPr algn="just"/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434594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485" y="72172"/>
            <a:ext cx="9697340" cy="6355395"/>
          </a:xfrm>
        </p:spPr>
      </p:pic>
      <p:sp>
        <p:nvSpPr>
          <p:cNvPr id="5" name="CaixaDeTexto 4"/>
          <p:cNvSpPr txBox="1"/>
          <p:nvPr/>
        </p:nvSpPr>
        <p:spPr>
          <a:xfrm>
            <a:off x="10427594" y="2880537"/>
            <a:ext cx="1764406" cy="369332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pt-BR" altLang="pt-BR" dirty="0" err="1" smtClean="0"/>
              <a:t>Gaibéus</a:t>
            </a:r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331963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4197"/>
          </a:xfrm>
        </p:spPr>
        <p:txBody>
          <a:bodyPr/>
          <a:lstStyle/>
          <a:p>
            <a:r>
              <a:rPr lang="pt-BR" dirty="0" smtClean="0"/>
              <a:t>Bernardo Soares – Fernando Pessoa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34851" y="1403797"/>
            <a:ext cx="10156183" cy="5177307"/>
          </a:xfrm>
        </p:spPr>
        <p:txBody>
          <a:bodyPr/>
          <a:lstStyle/>
          <a:p>
            <a:pPr marL="0" indent="0" algn="ctr">
              <a:buNone/>
            </a:pPr>
            <a:r>
              <a:rPr lang="pt-BR" b="1" dirty="0" smtClean="0">
                <a:solidFill>
                  <a:schemeClr val="tx1"/>
                </a:solidFill>
              </a:rPr>
              <a:t>O livro do desassossego </a:t>
            </a:r>
          </a:p>
          <a:p>
            <a:pPr algn="just"/>
            <a:r>
              <a:rPr lang="pt-BR" dirty="0" smtClean="0">
                <a:solidFill>
                  <a:schemeClr val="tx1"/>
                </a:solidFill>
              </a:rPr>
              <a:t>Oscilando </a:t>
            </a:r>
            <a:r>
              <a:rPr lang="pt-BR" dirty="0">
                <a:solidFill>
                  <a:schemeClr val="tx1"/>
                </a:solidFill>
              </a:rPr>
              <a:t>entre temas como as variações de seu estado psíquico, a paixão, a moral e o conhecimento, o livro não apresenta uma narrativa linear; antes é composto de diversos trechos e partes que se articulam de maneira mais ou menos aberta. Ainda assim, é a obra de Pessoa que mais se aproxima do romance</a:t>
            </a:r>
            <a:r>
              <a:rPr lang="pt-BR" dirty="0" smtClean="0">
                <a:solidFill>
                  <a:schemeClr val="tx1"/>
                </a:solidFill>
              </a:rPr>
              <a:t>. (Companhia das Letras)</a:t>
            </a:r>
            <a:endParaRPr lang="pt-BR" dirty="0">
              <a:solidFill>
                <a:schemeClr val="tx1"/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635" y="3889967"/>
            <a:ext cx="10058400" cy="1768168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677334" y="6041362"/>
            <a:ext cx="95690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Link para </a:t>
            </a:r>
            <a:r>
              <a:rPr lang="pt-BR" dirty="0"/>
              <a:t>o livro: </a:t>
            </a:r>
            <a:r>
              <a:rPr lang="pt-BR" dirty="0" smtClean="0">
                <a:hlinkClick r:id="rId3"/>
              </a:rPr>
              <a:t>http</a:t>
            </a:r>
            <a:r>
              <a:rPr lang="pt-BR" dirty="0">
                <a:hlinkClick r:id="rId3"/>
              </a:rPr>
              <a:t>://</a:t>
            </a:r>
            <a:r>
              <a:rPr lang="pt-BR" dirty="0" smtClean="0">
                <a:hlinkClick r:id="rId3"/>
              </a:rPr>
              <a:t>www.dominiopublico.gov.br/download/texto/pe000008.pdf</a:t>
            </a:r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35499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 numCol="1"/>
          <a:lstStyle/>
          <a:p>
            <a:r>
              <a:rPr lang="pt-BR" altLang="pt-BR" dirty="0" smtClean="0"/>
              <a:t>Ditadura em Portugal</a:t>
            </a:r>
            <a:endParaRPr lang="pt-BR" alt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numCol="1"/>
          <a:lstStyle/>
          <a:p>
            <a:r>
              <a:rPr lang="pt-BR" altLang="pt-BR" dirty="0" smtClean="0"/>
              <a:t>Modernismo Portugal – parte 2 e 3</a:t>
            </a:r>
          </a:p>
          <a:p>
            <a:r>
              <a:rPr lang="pt-BR" altLang="pt-BR" dirty="0" smtClean="0"/>
              <a:t>Florbela Espanca</a:t>
            </a:r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182198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pt-BR" altLang="pt-BR" dirty="0" smtClean="0"/>
              <a:t>A chegada de Salazar ao poder</a:t>
            </a:r>
            <a:endParaRPr lang="pt-BR" alt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70457" y="1403797"/>
            <a:ext cx="10844012" cy="3738809"/>
          </a:xfrm>
        </p:spPr>
        <p:txBody>
          <a:bodyPr numCol="1"/>
          <a:lstStyle/>
          <a:p>
            <a:pPr algn="just"/>
            <a:r>
              <a:rPr lang="pt-BR" altLang="pt-BR" dirty="0" smtClean="0"/>
              <a:t>Há a instauração da ditadura do Estado Novo, a repressão é instaurada, com a instituição da censura e a criação da polícia política (a PIDE);</a:t>
            </a:r>
          </a:p>
          <a:p>
            <a:pPr algn="just"/>
            <a:r>
              <a:rPr lang="pt-BR" altLang="pt-BR" dirty="0" smtClean="0"/>
              <a:t>Em termos administrativos, cria-se uma atmosfera </a:t>
            </a:r>
            <a:r>
              <a:rPr lang="pt-BR" altLang="pt-BR" dirty="0" smtClean="0">
                <a:solidFill>
                  <a:srgbClr val="FF0000"/>
                </a:solidFill>
              </a:rPr>
              <a:t>de falsa tranquilidade e prosperidade, com obras públicas</a:t>
            </a:r>
            <a:r>
              <a:rPr lang="pt-BR" altLang="pt-BR" dirty="0" smtClean="0"/>
              <a:t>, com construção de edifícios, de hidrelétricas que, de certo modo, preparavam o país para a industrialização (1950);</a:t>
            </a:r>
          </a:p>
          <a:p>
            <a:pPr algn="just"/>
            <a:r>
              <a:rPr lang="pt-BR" altLang="pt-BR" dirty="0" smtClean="0"/>
              <a:t>A realidade existia por meio do medo e da insegurança da população, além da fragilidade das instituições (que respondiam a ele) e </a:t>
            </a:r>
            <a:r>
              <a:rPr lang="pt-BR" altLang="pt-BR" dirty="0" smtClean="0">
                <a:solidFill>
                  <a:srgbClr val="FF0000"/>
                </a:solidFill>
              </a:rPr>
              <a:t>sua passividade</a:t>
            </a:r>
            <a:r>
              <a:rPr lang="pt-BR" altLang="pt-BR" dirty="0" smtClean="0"/>
              <a:t>.</a:t>
            </a:r>
          </a:p>
          <a:p>
            <a:pPr algn="just"/>
            <a:r>
              <a:rPr lang="pt-BR" altLang="pt-BR" dirty="0" smtClean="0"/>
              <a:t>Nesse contexto surge a </a:t>
            </a:r>
            <a:r>
              <a:rPr lang="pt-BR" altLang="pt-BR" dirty="0" smtClean="0">
                <a:solidFill>
                  <a:srgbClr val="92D050"/>
                </a:solidFill>
              </a:rPr>
              <a:t>revista </a:t>
            </a:r>
            <a:r>
              <a:rPr lang="pt-BR" altLang="pt-BR" b="1" dirty="0" smtClean="0">
                <a:solidFill>
                  <a:srgbClr val="92D050"/>
                </a:solidFill>
              </a:rPr>
              <a:t>Presença</a:t>
            </a:r>
            <a:r>
              <a:rPr lang="pt-BR" altLang="pt-BR" dirty="0" smtClean="0"/>
              <a:t>, com proposta de literatura </a:t>
            </a:r>
            <a:r>
              <a:rPr lang="pt-BR" altLang="pt-BR" b="1" u="sng" dirty="0" smtClean="0">
                <a:solidFill>
                  <a:schemeClr val="tx1"/>
                </a:solidFill>
              </a:rPr>
              <a:t>mais intimista e introspectiva.</a:t>
            </a:r>
          </a:p>
          <a:p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69268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pPr algn="ctr"/>
            <a:r>
              <a:rPr lang="pt-BR" altLang="pt-BR" dirty="0" smtClean="0"/>
              <a:t>O “INTERREGNO” (INTERRUPÇÃO)</a:t>
            </a:r>
            <a:endParaRPr lang="pt-BR" alt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93183" y="1584102"/>
            <a:ext cx="11140225" cy="4945488"/>
          </a:xfrm>
        </p:spPr>
        <p:txBody>
          <a:bodyPr numCol="1"/>
          <a:lstStyle/>
          <a:p>
            <a:pPr algn="just"/>
            <a:r>
              <a:rPr lang="pt-BR" altLang="pt-BR" dirty="0" smtClean="0"/>
              <a:t>Entre o final de Orpheu e o surgimento da revista Presença (1927),que marcará o </a:t>
            </a:r>
            <a:r>
              <a:rPr lang="pt-BR" altLang="pt-BR" b="1" u="sng" dirty="0" smtClean="0">
                <a:solidFill>
                  <a:schemeClr val="tx1"/>
                </a:solidFill>
              </a:rPr>
              <a:t>segundo momento da literatura modernista, apareceram na literatura portuguesa autores que se vinculam muitas vezes ao Simbolismo/Decadentismo.</a:t>
            </a:r>
          </a:p>
          <a:p>
            <a:pPr marL="0" indent="0" algn="just">
              <a:buNone/>
            </a:pPr>
            <a:endParaRPr lang="pt-BR" altLang="pt-BR" b="1" dirty="0" smtClean="0"/>
          </a:p>
          <a:p>
            <a:pPr algn="just"/>
            <a:r>
              <a:rPr lang="pt-BR" altLang="pt-BR" b="1" dirty="0" smtClean="0"/>
              <a:t>Dois nomes se destacam nesse período: Florbela Espanca e Aquilino Ribeiro.</a:t>
            </a:r>
          </a:p>
          <a:p>
            <a:pPr algn="just"/>
            <a:endParaRPr lang="pt-BR" altLang="pt-BR" b="1" dirty="0"/>
          </a:p>
          <a:p>
            <a:pPr algn="just"/>
            <a:r>
              <a:rPr lang="pt-BR" altLang="pt-BR" b="1" dirty="0" smtClean="0"/>
              <a:t>Obs. (simbolismo): </a:t>
            </a:r>
            <a:r>
              <a:rPr lang="pt-BR" altLang="pt-BR" dirty="0" smtClean="0"/>
              <a:t>Subjetivismo, individualismo e imaginação - </a:t>
            </a:r>
            <a:r>
              <a:rPr lang="pt-BR" altLang="pt-BR" dirty="0"/>
              <a:t>Valorizava o mundo interior do indivíduo. Apresentava poesia “difícil”, que versava sobre o “eu” profundo e as “emoções”, manifestando os desejos íntimos e a visão pessoal e sombria do mundo.</a:t>
            </a:r>
            <a:endParaRPr lang="pt-BR" altLang="pt-BR" b="1" dirty="0" smtClean="0"/>
          </a:p>
          <a:p>
            <a:pPr marL="0" indent="0" algn="just">
              <a:buNone/>
            </a:pPr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963809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pt-BR" altLang="pt-BR" dirty="0" smtClean="0"/>
              <a:t>Florbela Espanca</a:t>
            </a:r>
            <a:endParaRPr lang="pt-BR" alt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1667" y="1779251"/>
            <a:ext cx="11062952" cy="3604118"/>
          </a:xfrm>
        </p:spPr>
        <p:txBody>
          <a:bodyPr numCol="1"/>
          <a:lstStyle/>
          <a:p>
            <a:pPr algn="just"/>
            <a:r>
              <a:rPr lang="pt-BR" altLang="pt-BR" dirty="0" smtClean="0"/>
              <a:t>1894 – 1930 (se suicida)– Nasceu em Vila Viçosa, distrito de Évora (Alentejo) – filha da charneca erma e selvagem (vegetação da sua cidade natal).</a:t>
            </a:r>
          </a:p>
          <a:p>
            <a:pPr algn="just"/>
            <a:r>
              <a:rPr lang="pt-BR" altLang="pt-BR" dirty="0" smtClean="0"/>
              <a:t>Precursora do feminismo em Portugal (até </a:t>
            </a:r>
            <a:r>
              <a:rPr lang="pt-BR" altLang="pt-BR" b="1" dirty="0" smtClean="0"/>
              <a:t>1926, quando o salazarismo dissolveu as instituições).</a:t>
            </a:r>
          </a:p>
          <a:p>
            <a:pPr algn="just"/>
            <a:r>
              <a:rPr lang="pt-BR" altLang="pt-BR" dirty="0" smtClean="0">
                <a:solidFill>
                  <a:srgbClr val="FF0000"/>
                </a:solidFill>
              </a:rPr>
              <a:t>Detalhes de sua poesia: cenários outonais gosto pelas horas da tarde</a:t>
            </a:r>
            <a:r>
              <a:rPr lang="pt-BR" altLang="pt-BR" b="1" dirty="0" smtClean="0">
                <a:solidFill>
                  <a:srgbClr val="FF0000"/>
                </a:solidFill>
              </a:rPr>
              <a:t>, abordagem de estados de alma indefinidos, com tom decadentista.</a:t>
            </a:r>
          </a:p>
          <a:p>
            <a:pPr algn="just"/>
            <a:r>
              <a:rPr lang="pt-BR" altLang="pt-BR" dirty="0" smtClean="0">
                <a:solidFill>
                  <a:srgbClr val="FF0000"/>
                </a:solidFill>
              </a:rPr>
              <a:t>Temática: dor, angústia existencial e profundo sofrimento.</a:t>
            </a:r>
            <a:endParaRPr lang="pt-BR" altLang="pt-B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1949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pt-BR" altLang="pt-BR" dirty="0" smtClean="0"/>
              <a:t>Soror saudade</a:t>
            </a:r>
            <a:endParaRPr lang="pt-BR" alt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01522" y="1493949"/>
            <a:ext cx="3915178" cy="5087155"/>
          </a:xfrm>
        </p:spPr>
        <p:txBody>
          <a:bodyPr numCol="1">
            <a:normAutofit fontScale="92500"/>
          </a:bodyPr>
          <a:lstStyle/>
          <a:p>
            <a:pPr marL="0" indent="0" algn="ctr">
              <a:buNone/>
            </a:pPr>
            <a:r>
              <a:rPr lang="pt-BR" altLang="pt-BR" dirty="0"/>
              <a:t>“Sóror Saudade”</a:t>
            </a:r>
          </a:p>
          <a:p>
            <a:pPr marL="0" indent="0" algn="r">
              <a:buNone/>
            </a:pPr>
            <a:r>
              <a:rPr lang="pt-BR" altLang="pt-BR" i="1" dirty="0"/>
              <a:t>A Américo Durão</a:t>
            </a:r>
            <a:endParaRPr lang="pt-BR" altLang="pt-BR" dirty="0"/>
          </a:p>
          <a:p>
            <a:pPr marL="0" indent="0">
              <a:buNone/>
            </a:pPr>
            <a:r>
              <a:rPr lang="pt-BR" altLang="pt-BR" dirty="0"/>
              <a:t>Irmã, Soror Saudade me chamaste…</a:t>
            </a:r>
          </a:p>
          <a:p>
            <a:pPr marL="0" indent="0">
              <a:buNone/>
            </a:pPr>
            <a:r>
              <a:rPr lang="pt-BR" altLang="pt-BR" dirty="0"/>
              <a:t>E na </a:t>
            </a:r>
            <a:r>
              <a:rPr lang="pt-BR" altLang="pt-BR" dirty="0" err="1"/>
              <a:t>minh'alma</a:t>
            </a:r>
            <a:r>
              <a:rPr lang="pt-BR" altLang="pt-BR" dirty="0"/>
              <a:t> o nome iluminou-se</a:t>
            </a:r>
          </a:p>
          <a:p>
            <a:pPr marL="0" indent="0">
              <a:buNone/>
            </a:pPr>
            <a:r>
              <a:rPr lang="pt-BR" altLang="pt-BR" dirty="0"/>
              <a:t>Como um </a:t>
            </a:r>
            <a:r>
              <a:rPr lang="pt-BR" altLang="pt-BR" u="sng" dirty="0"/>
              <a:t>vitral</a:t>
            </a:r>
            <a:r>
              <a:rPr lang="pt-BR" altLang="pt-BR" dirty="0"/>
              <a:t> ao sol, como se fosse</a:t>
            </a:r>
          </a:p>
          <a:p>
            <a:pPr marL="0" indent="0">
              <a:buNone/>
            </a:pPr>
            <a:r>
              <a:rPr lang="pt-BR" altLang="pt-BR" dirty="0"/>
              <a:t>A luz do próprio sonho que sonhaste.</a:t>
            </a:r>
          </a:p>
          <a:p>
            <a:pPr marL="0" indent="0">
              <a:buNone/>
            </a:pPr>
            <a:r>
              <a:rPr lang="pt-BR" altLang="pt-BR" dirty="0"/>
              <a:t> </a:t>
            </a:r>
          </a:p>
          <a:p>
            <a:pPr marL="0" indent="0">
              <a:buNone/>
            </a:pPr>
            <a:r>
              <a:rPr lang="pt-BR" altLang="pt-BR" dirty="0"/>
              <a:t>Numa tarde de Outono o murmuraste,</a:t>
            </a:r>
          </a:p>
          <a:p>
            <a:pPr marL="0" indent="0">
              <a:buNone/>
            </a:pPr>
            <a:r>
              <a:rPr lang="pt-BR" altLang="pt-BR" dirty="0"/>
              <a:t>Toda a mágoa do Outono ele me trouxe,</a:t>
            </a:r>
          </a:p>
          <a:p>
            <a:pPr marL="0" indent="0">
              <a:buNone/>
            </a:pPr>
            <a:r>
              <a:rPr lang="pt-BR" altLang="pt-BR" dirty="0"/>
              <a:t>Jamais me </a:t>
            </a:r>
            <a:r>
              <a:rPr lang="pt-BR" altLang="pt-BR" dirty="0" err="1"/>
              <a:t>hão-de</a:t>
            </a:r>
            <a:r>
              <a:rPr lang="pt-BR" altLang="pt-BR" dirty="0"/>
              <a:t> chamar outro mais doce.</a:t>
            </a:r>
          </a:p>
          <a:p>
            <a:pPr marL="0" indent="0">
              <a:buNone/>
            </a:pPr>
            <a:r>
              <a:rPr lang="pt-BR" altLang="pt-BR" dirty="0"/>
              <a:t>Com ele bem mais triste me tornaste…</a:t>
            </a:r>
          </a:p>
          <a:p>
            <a:endParaRPr lang="pt-BR" alt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5782615" y="1828800"/>
            <a:ext cx="4404574" cy="3693319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pt-BR" altLang="pt-BR" dirty="0"/>
              <a:t>E baixinho, na lama da </a:t>
            </a:r>
            <a:r>
              <a:rPr lang="pt-BR" altLang="pt-BR" dirty="0" err="1"/>
              <a:t>minh'alma</a:t>
            </a:r>
            <a:r>
              <a:rPr lang="pt-BR" altLang="pt-BR" dirty="0"/>
              <a:t>,</a:t>
            </a:r>
          </a:p>
          <a:p>
            <a:r>
              <a:rPr lang="pt-BR" altLang="pt-BR" dirty="0"/>
              <a:t>Como bênção de sol que afaga e acalma,</a:t>
            </a:r>
          </a:p>
          <a:p>
            <a:r>
              <a:rPr lang="pt-BR" altLang="pt-BR" dirty="0"/>
              <a:t>Nas horas más de febre e de ansiedade,</a:t>
            </a:r>
          </a:p>
          <a:p>
            <a:r>
              <a:rPr lang="pt-BR" altLang="pt-BR" dirty="0"/>
              <a:t> </a:t>
            </a:r>
          </a:p>
          <a:p>
            <a:r>
              <a:rPr lang="pt-BR" altLang="pt-BR" dirty="0"/>
              <a:t>Como se fossem pétalas caindo</a:t>
            </a:r>
          </a:p>
          <a:p>
            <a:r>
              <a:rPr lang="pt-BR" altLang="pt-BR" dirty="0"/>
              <a:t>Digo as palavras desse nome lindo</a:t>
            </a:r>
          </a:p>
          <a:p>
            <a:r>
              <a:rPr lang="pt-BR" altLang="pt-BR" dirty="0"/>
              <a:t>Que tu me deste: «Irmã, Soror Saudade…»</a:t>
            </a:r>
          </a:p>
          <a:p>
            <a:r>
              <a:rPr lang="pt-BR" altLang="pt-BR" dirty="0"/>
              <a:t> </a:t>
            </a:r>
          </a:p>
          <a:p>
            <a:r>
              <a:rPr lang="pt-BR" altLang="pt-BR" dirty="0"/>
              <a:t>(Florbela Espanca, «Livro de Soror Saudade», in «Poesia Completa»)</a:t>
            </a:r>
          </a:p>
          <a:p>
            <a:r>
              <a:rPr lang="pt-BR" altLang="pt-BR" dirty="0"/>
              <a:t> </a:t>
            </a:r>
          </a:p>
          <a:p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500980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pt-BR" altLang="pt-BR" dirty="0" smtClean="0"/>
              <a:t>Aquilino Ribeiro</a:t>
            </a:r>
            <a:endParaRPr lang="pt-BR" alt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60608" y="1571223"/>
            <a:ext cx="10934164" cy="4919729"/>
          </a:xfrm>
        </p:spPr>
        <p:txBody>
          <a:bodyPr numCol="1"/>
          <a:lstStyle/>
          <a:p>
            <a:pPr algn="just"/>
            <a:r>
              <a:rPr lang="pt-BR" altLang="pt-BR" dirty="0" smtClean="0"/>
              <a:t>Sua </a:t>
            </a:r>
            <a:r>
              <a:rPr lang="pt-BR" altLang="pt-BR" dirty="0"/>
              <a:t>obra é marcada por um certo </a:t>
            </a:r>
            <a:r>
              <a:rPr lang="pt-BR" altLang="pt-BR" dirty="0" smtClean="0"/>
              <a:t>tom </a:t>
            </a:r>
            <a:r>
              <a:rPr lang="pt-BR" altLang="pt-BR" dirty="0"/>
              <a:t>provinciano, nacionalista, revelado pela reverência </a:t>
            </a:r>
            <a:r>
              <a:rPr lang="pt-BR" altLang="pt-BR" dirty="0" smtClean="0"/>
              <a:t>a alguns </a:t>
            </a:r>
            <a:r>
              <a:rPr lang="pt-BR" altLang="pt-BR" dirty="0"/>
              <a:t>escritores consagrados e, que, antes dele trataram da questão das tradições portuguesas, como Camilo Castelo Branco e </a:t>
            </a:r>
            <a:r>
              <a:rPr lang="pt-BR" altLang="pt-BR" dirty="0" smtClean="0"/>
              <a:t>Eça de Queiroz</a:t>
            </a:r>
          </a:p>
          <a:p>
            <a:pPr algn="just"/>
            <a:r>
              <a:rPr lang="pt-BR" altLang="pt-BR" dirty="0" smtClean="0"/>
              <a:t>Temas: </a:t>
            </a:r>
            <a:r>
              <a:rPr lang="pt-BR" altLang="pt-BR" dirty="0"/>
              <a:t>culto da religiosidade, valorização dos costumes </a:t>
            </a:r>
            <a:r>
              <a:rPr lang="pt-BR" altLang="pt-BR" dirty="0" smtClean="0"/>
              <a:t>rústicos, </a:t>
            </a:r>
            <a:r>
              <a:rPr lang="pt-BR" altLang="pt-BR" dirty="0"/>
              <a:t>introspecção psicológica </a:t>
            </a:r>
            <a:endParaRPr lang="pt-BR" altLang="pt-BR" dirty="0" smtClean="0"/>
          </a:p>
          <a:p>
            <a:pPr algn="just"/>
            <a:r>
              <a:rPr lang="pt-BR" altLang="pt-BR" dirty="0" smtClean="0"/>
              <a:t>Obras: </a:t>
            </a:r>
            <a:r>
              <a:rPr lang="pt-BR" altLang="pt-BR" dirty="0"/>
              <a:t>via </a:t>
            </a:r>
            <a:r>
              <a:rPr lang="pt-BR" altLang="pt-BR" dirty="0" smtClean="0"/>
              <a:t>sinuosa, </a:t>
            </a:r>
            <a:r>
              <a:rPr lang="pt-BR" altLang="pt-BR" dirty="0"/>
              <a:t>terras dos </a:t>
            </a:r>
            <a:r>
              <a:rPr lang="pt-BR" altLang="pt-BR" dirty="0" smtClean="0"/>
              <a:t>demo, </a:t>
            </a:r>
            <a:r>
              <a:rPr lang="pt-BR" altLang="pt-BR" dirty="0"/>
              <a:t>filhas de </a:t>
            </a:r>
            <a:r>
              <a:rPr lang="pt-BR" altLang="pt-BR" dirty="0" smtClean="0"/>
              <a:t>Babilônia, </a:t>
            </a:r>
            <a:r>
              <a:rPr lang="pt-BR" altLang="pt-BR" dirty="0"/>
              <a:t>Maria benigna e a casa grande de </a:t>
            </a:r>
            <a:r>
              <a:rPr lang="pt-BR" altLang="pt-BR" dirty="0" err="1" smtClean="0"/>
              <a:t>Romarigães</a:t>
            </a:r>
            <a:r>
              <a:rPr lang="pt-BR" altLang="pt-BR" dirty="0" smtClean="0"/>
              <a:t>.</a:t>
            </a:r>
          </a:p>
          <a:p>
            <a:pPr marL="0" indent="0" algn="just">
              <a:buNone/>
            </a:pPr>
            <a:endParaRPr lang="pt-BR" altLang="pt-BR" dirty="0" smtClean="0"/>
          </a:p>
          <a:p>
            <a:pPr marL="0" indent="0" algn="ctr">
              <a:buNone/>
            </a:pPr>
            <a:r>
              <a:rPr lang="pt-BR" altLang="pt-BR" b="1" u="sng" dirty="0" err="1" smtClean="0"/>
              <a:t>Presencismo</a:t>
            </a:r>
            <a:r>
              <a:rPr lang="pt-BR" altLang="pt-BR" b="1" u="sng" dirty="0" smtClean="0"/>
              <a:t>: Ensimesmados</a:t>
            </a:r>
          </a:p>
          <a:p>
            <a:pPr marL="0" indent="0" algn="just">
              <a:buNone/>
            </a:pPr>
            <a:r>
              <a:rPr lang="pt-BR" altLang="pt-BR" dirty="0" smtClean="0"/>
              <a:t>1. 1927 a 1940 – </a:t>
            </a:r>
            <a:r>
              <a:rPr lang="pt-BR" altLang="pt-BR" dirty="0" err="1" smtClean="0"/>
              <a:t>Presencismo</a:t>
            </a:r>
            <a:r>
              <a:rPr lang="pt-BR" altLang="pt-BR" dirty="0" smtClean="0"/>
              <a:t> – 2ª geração moderna – Enquanto a revista Presença existiu;</a:t>
            </a:r>
          </a:p>
          <a:p>
            <a:pPr algn="just"/>
            <a:r>
              <a:rPr lang="pt-BR" altLang="pt-BR" dirty="0" smtClean="0"/>
              <a:t>Gosto pela alienação social – existência humana, literatura introspectiva.</a:t>
            </a:r>
          </a:p>
          <a:p>
            <a:pPr algn="just"/>
            <a:r>
              <a:rPr lang="pt-BR" altLang="pt-BR" dirty="0" smtClean="0"/>
              <a:t>Freud – O inconsciente humano; na literatura Proust e </a:t>
            </a:r>
            <a:r>
              <a:rPr lang="pt-BR" altLang="pt-BR" dirty="0" err="1" smtClean="0"/>
              <a:t>Dostoiévski</a:t>
            </a:r>
            <a:r>
              <a:rPr lang="pt-BR" altLang="pt-BR" dirty="0" smtClean="0"/>
              <a:t>;</a:t>
            </a:r>
          </a:p>
          <a:p>
            <a:pPr marL="0" indent="0" algn="just">
              <a:buNone/>
            </a:pPr>
            <a:endParaRPr lang="pt-BR" altLang="pt-BR" dirty="0" smtClean="0"/>
          </a:p>
          <a:p>
            <a:pPr algn="just"/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491248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pt-BR" altLang="pt-BR" dirty="0" smtClean="0"/>
              <a:t>O </a:t>
            </a:r>
            <a:r>
              <a:rPr lang="pt-BR" altLang="pt-BR" dirty="0" err="1" smtClean="0"/>
              <a:t>Presencismo</a:t>
            </a:r>
            <a:r>
              <a:rPr lang="pt-BR" altLang="pt-BR" dirty="0" smtClean="0"/>
              <a:t> </a:t>
            </a:r>
            <a:endParaRPr lang="pt-BR" alt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1972" y="1413613"/>
            <a:ext cx="10084158" cy="5038701"/>
          </a:xfrm>
        </p:spPr>
        <p:txBody>
          <a:bodyPr numCol="1">
            <a:normAutofit/>
          </a:bodyPr>
          <a:lstStyle/>
          <a:p>
            <a:pPr algn="just"/>
            <a:r>
              <a:rPr lang="pt-BR" altLang="pt-BR" dirty="0" smtClean="0"/>
              <a:t>O </a:t>
            </a:r>
            <a:r>
              <a:rPr lang="pt-BR" altLang="pt-BR" dirty="0" err="1" smtClean="0"/>
              <a:t>Presencismo</a:t>
            </a:r>
            <a:r>
              <a:rPr lang="pt-BR" altLang="pt-BR" dirty="0" smtClean="0"/>
              <a:t>, também conhecido como Geração Presença, representou o segundo momento do Modernismo português, já que o Interregno constituiu apenas uma espécie de intervalo entre os dois primeiros tempos do Modernismo luso. Teve seus ideais veiculados pela revista Presença e entre eles se destacam:</a:t>
            </a:r>
          </a:p>
          <a:p>
            <a:pPr algn="just"/>
            <a:r>
              <a:rPr lang="pt-BR" altLang="pt-BR" dirty="0" smtClean="0"/>
              <a:t>Rejeição das propostas mais radicais do </a:t>
            </a:r>
            <a:r>
              <a:rPr lang="pt-BR" altLang="pt-BR" dirty="0" err="1" smtClean="0"/>
              <a:t>Orfismo</a:t>
            </a:r>
            <a:r>
              <a:rPr lang="pt-BR" altLang="pt-BR" dirty="0" smtClean="0"/>
              <a:t> e consolidação das menos radicais;</a:t>
            </a:r>
          </a:p>
          <a:p>
            <a:pPr algn="just"/>
            <a:r>
              <a:rPr lang="pt-BR" altLang="pt-BR" dirty="0" smtClean="0"/>
              <a:t>Conservadorismo estético-ideológico;</a:t>
            </a:r>
          </a:p>
          <a:p>
            <a:pPr algn="just"/>
            <a:r>
              <a:rPr lang="pt-BR" altLang="pt-BR" dirty="0" smtClean="0"/>
              <a:t>A estética como finalidade da obra de arte;</a:t>
            </a:r>
          </a:p>
          <a:p>
            <a:pPr algn="just"/>
            <a:r>
              <a:rPr lang="pt-BR" altLang="pt-BR" dirty="0" smtClean="0"/>
              <a:t>Busca de uma literatura neutra, artística;</a:t>
            </a:r>
          </a:p>
          <a:p>
            <a:pPr algn="just"/>
            <a:r>
              <a:rPr lang="pt-BR" altLang="pt-BR" dirty="0" smtClean="0"/>
              <a:t>Concepções de arte metafísicas e abstratas;</a:t>
            </a:r>
          </a:p>
          <a:p>
            <a:pPr algn="just"/>
            <a:r>
              <a:rPr lang="pt-BR" altLang="pt-BR" dirty="0" smtClean="0"/>
              <a:t>Psicologismo, busca do eu - profundo;</a:t>
            </a:r>
          </a:p>
          <a:p>
            <a:pPr algn="just"/>
            <a:r>
              <a:rPr lang="pt-BR" altLang="pt-BR" dirty="0" smtClean="0"/>
              <a:t>Individualismo, evasão dos problemas sociais.</a:t>
            </a:r>
          </a:p>
          <a:p>
            <a:pPr algn="just"/>
            <a:r>
              <a:rPr lang="pt-BR" altLang="pt-BR" dirty="0" smtClean="0"/>
              <a:t>Principais nomes: José Régio, Branquinho da Fonseca e Miguel Torga.</a:t>
            </a:r>
          </a:p>
          <a:p>
            <a:pPr algn="just"/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34673866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1784</TotalTime>
  <Words>899</Words>
  <Application>Microsoft Office PowerPoint</Application>
  <PresentationFormat>Widescreen</PresentationFormat>
  <Paragraphs>81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7" baseType="lpstr">
      <vt:lpstr>Arial</vt:lpstr>
      <vt:lpstr>Trebuchet MS</vt:lpstr>
      <vt:lpstr>Wingdings 3</vt:lpstr>
      <vt:lpstr>Facetado</vt:lpstr>
      <vt:lpstr>Modernismo Portugal</vt:lpstr>
      <vt:lpstr>Bernardo Soares – Fernando Pessoa</vt:lpstr>
      <vt:lpstr>Ditadura em Portugal</vt:lpstr>
      <vt:lpstr>A chegada de Salazar ao poder</vt:lpstr>
      <vt:lpstr>O “INTERREGNO” (INTERRUPÇÃO)</vt:lpstr>
      <vt:lpstr>Florbela Espanca</vt:lpstr>
      <vt:lpstr>Soror saudade</vt:lpstr>
      <vt:lpstr>Aquilino Ribeiro</vt:lpstr>
      <vt:lpstr>O Presencismo </vt:lpstr>
      <vt:lpstr>Neorrealismo português</vt:lpstr>
      <vt:lpstr>Neorrealismo</vt:lpstr>
      <vt:lpstr>Antônio Alves Redol  e os trabalhadores da terra</vt:lpstr>
      <vt:lpstr>Apresentação do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MODERNISMO BRASILEIRO</dc:title>
  <dc:creator>Bruna</dc:creator>
  <cp:lastModifiedBy>Beatriz Oliveira</cp:lastModifiedBy>
  <cp:revision>77</cp:revision>
  <dcterms:created xsi:type="dcterms:W3CDTF">2018-01-24T16:08:53Z</dcterms:created>
  <dcterms:modified xsi:type="dcterms:W3CDTF">2021-05-03T22:30:30Z</dcterms:modified>
</cp:coreProperties>
</file>