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 /><Relationship Id="rId2" Type="http://schemas.openxmlformats.org/package/2006/relationships/metadata/thumbnail" Target="docProps/thumbnail.jpeg" /><Relationship Id="rId1" Type="http://schemas.openxmlformats.org/officeDocument/2006/relationships/officeDocument" Target="ppt/presentation.xml" /><Relationship Id="rId4" Type="http://schemas.openxmlformats.org/officeDocument/2006/relationships/extended-properties" Target="docProps/app.xml" 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</p:sldIdLst>
  <p:sldSz cx="9144000" cy="6858000" type="screen4x3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404" y="-9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 /><Relationship Id="rId3" Type="http://schemas.openxmlformats.org/officeDocument/2006/relationships/slide" Target="slides/slide2.xml" /><Relationship Id="rId7" Type="http://schemas.openxmlformats.org/officeDocument/2006/relationships/slide" Target="slides/slide6.xml" /><Relationship Id="rId12" Type="http://schemas.openxmlformats.org/officeDocument/2006/relationships/tableStyles" Target="tableStyles.xml" /><Relationship Id="rId2" Type="http://schemas.openxmlformats.org/officeDocument/2006/relationships/slide" Target="slides/slide1.xml" /><Relationship Id="rId1" Type="http://schemas.openxmlformats.org/officeDocument/2006/relationships/slideMaster" Target="slideMasters/slideMaster1.xml" /><Relationship Id="rId6" Type="http://schemas.openxmlformats.org/officeDocument/2006/relationships/slide" Target="slides/slide5.xml" /><Relationship Id="rId11" Type="http://schemas.openxmlformats.org/officeDocument/2006/relationships/theme" Target="theme/theme1.xml" /><Relationship Id="rId5" Type="http://schemas.openxmlformats.org/officeDocument/2006/relationships/slide" Target="slides/slide4.xml" /><Relationship Id="rId10" Type="http://schemas.openxmlformats.org/officeDocument/2006/relationships/viewProps" Target="viewProps.xml" /><Relationship Id="rId4" Type="http://schemas.openxmlformats.org/officeDocument/2006/relationships/slide" Target="slides/slide3.xml" /><Relationship Id="rId9" Type="http://schemas.openxmlformats.org/officeDocument/2006/relationships/presProps" Target="presProps.xml" 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905000"/>
            <a:ext cx="7543800" cy="2593975"/>
          </a:xfrm>
        </p:spPr>
        <p:txBody>
          <a:bodyPr anchor="b"/>
          <a:lstStyle>
            <a:lvl1pPr>
              <a:defRPr sz="6600">
                <a:ln>
                  <a:noFill/>
                </a:ln>
                <a:solidFill>
                  <a:schemeClr val="tx2"/>
                </a:solidFill>
              </a:defRPr>
            </a:lvl1pPr>
          </a:lstStyle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572000"/>
            <a:ext cx="6461760" cy="10668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t-BR"/>
              <a:t>Clique para editar o estilo do subtítulo mestre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EA2EE0-EE0D-4F2C-9208-3DA742CF5E6A}" type="datetimeFigureOut">
              <a:rPr lang="pt-BR" smtClean="0"/>
              <a:t>20/03/2025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7A327A-3634-4B3D-93C4-9E5930B695DB}" type="slidenum">
              <a:rPr lang="pt-BR" smtClean="0"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EA2EE0-EE0D-4F2C-9208-3DA742CF5E6A}" type="datetimeFigureOut">
              <a:rPr lang="pt-BR" smtClean="0"/>
              <a:t>20/03/2025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7A327A-3634-4B3D-93C4-9E5930B695DB}" type="slidenum">
              <a:rPr lang="pt-BR" smtClean="0"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5486400"/>
            <a:ext cx="7659687" cy="1168400"/>
          </a:xfrm>
        </p:spPr>
        <p:txBody>
          <a:bodyPr anchor="t"/>
          <a:lstStyle>
            <a:lvl1pPr algn="l">
              <a:defRPr sz="3600" b="0" cap="all"/>
            </a:lvl1pPr>
          </a:lstStyle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3852863"/>
            <a:ext cx="6135687" cy="1633538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 texto mestre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EA2EE0-EE0D-4F2C-9208-3DA742CF5E6A}" type="datetimeFigureOut">
              <a:rPr lang="pt-BR" smtClean="0"/>
              <a:t>20/03/2025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7A327A-3634-4B3D-93C4-9E5930B695DB}" type="slidenum">
              <a:rPr lang="pt-BR" smtClean="0"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536192"/>
            <a:ext cx="3657600" cy="45902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t-BR"/>
              <a:t>Clique para editar 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419600" y="1536192"/>
            <a:ext cx="3657600" cy="45902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t-BR"/>
              <a:t>Clique para editar 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EA2EE0-EE0D-4F2C-9208-3DA742CF5E6A}" type="datetimeFigureOut">
              <a:rPr lang="pt-BR" smtClean="0"/>
              <a:t>20/03/2025</a:t>
            </a:fld>
            <a:endParaRPr lang="pt-B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7A327A-3634-4B3D-93C4-9E5930B695DB}" type="slidenum">
              <a:rPr lang="pt-BR" smtClean="0"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pt-BR"/>
              <a:t>Clique para editar o título mestre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3657600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sz="2000" b="1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 texto mestre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365760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t-BR"/>
              <a:t>Clique para editar 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419600" y="1535113"/>
            <a:ext cx="3657600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sz="2000" b="1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 texto mestre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419600" y="2174875"/>
            <a:ext cx="365760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t-BR"/>
              <a:t>Clique para editar 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EA2EE0-EE0D-4F2C-9208-3DA742CF5E6A}" type="datetimeFigureOut">
              <a:rPr lang="pt-BR" smtClean="0"/>
              <a:t>20/03/2025</a:t>
            </a:fld>
            <a:endParaRPr lang="pt-B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7A327A-3634-4B3D-93C4-9E5930B695DB}" type="slidenum">
              <a:rPr lang="pt-BR" smtClean="0"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EA2EE0-EE0D-4F2C-9208-3DA742CF5E6A}" type="datetimeFigureOut">
              <a:rPr lang="pt-BR" smtClean="0"/>
              <a:t>20/03/2025</a:t>
            </a:fld>
            <a:endParaRPr lang="pt-B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7A327A-3634-4B3D-93C4-9E5930B695DB}" type="slidenum">
              <a:rPr lang="pt-BR" smtClean="0"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EA2EE0-EE0D-4F2C-9208-3DA742CF5E6A}" type="datetimeFigureOut">
              <a:rPr lang="pt-BR" smtClean="0"/>
              <a:t>20/03/2025</a:t>
            </a:fld>
            <a:endParaRPr lang="pt-B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7A327A-3634-4B3D-93C4-9E5930B695DB}" type="slidenum">
              <a:rPr lang="pt-BR" smtClean="0"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1" y="5495544"/>
            <a:ext cx="7772400" cy="594360"/>
          </a:xfrm>
        </p:spPr>
        <p:txBody>
          <a:bodyPr anchor="b"/>
          <a:lstStyle>
            <a:lvl1pPr algn="ctr">
              <a:defRPr sz="2200" b="1"/>
            </a:lvl1pPr>
          </a:lstStyle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04799" y="6096000"/>
            <a:ext cx="7772401" cy="609600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t-BR"/>
              <a:t>Clique para editar o texto mestre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EA2EE0-EE0D-4F2C-9208-3DA742CF5E6A}" type="datetimeFigureOut">
              <a:rPr lang="pt-BR" smtClean="0"/>
              <a:t>20/03/2025</a:t>
            </a:fld>
            <a:endParaRPr lang="pt-B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7A327A-3634-4B3D-93C4-9E5930B695DB}" type="slidenum">
              <a:rPr lang="pt-BR" smtClean="0"/>
              <a:t>‹nº›</a:t>
            </a:fld>
            <a:endParaRPr lang="pt-BR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304800" y="381000"/>
            <a:ext cx="7772400" cy="4942840"/>
          </a:xfrm>
        </p:spPr>
        <p:txBody>
          <a:bodyPr/>
          <a:lstStyle/>
          <a:p>
            <a:pPr lvl="0"/>
            <a:r>
              <a:rPr lang="pt-BR"/>
              <a:t>Clique para editar 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1752" y="5495278"/>
            <a:ext cx="7772400" cy="594626"/>
          </a:xfrm>
        </p:spPr>
        <p:txBody>
          <a:bodyPr anchor="b"/>
          <a:lstStyle>
            <a:lvl1pPr algn="ctr">
              <a:defRPr sz="2200" b="1">
                <a:ln>
                  <a:noFill/>
                </a:ln>
                <a:solidFill>
                  <a:schemeClr val="tx2"/>
                </a:solidFill>
              </a:defRPr>
            </a:lvl1pPr>
          </a:lstStyle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0" y="0"/>
            <a:ext cx="8458200" cy="54864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pt-BR"/>
              <a:t>Clique no ícone para adicionar uma imagem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01752" y="6096000"/>
            <a:ext cx="7772400" cy="612648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t-BR"/>
              <a:t>Clique para editar o texto mestre</a:t>
            </a:r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EA2EE0-EE0D-4F2C-9208-3DA742CF5E6A}" type="datetimeFigureOut">
              <a:rPr lang="pt-BR" smtClean="0"/>
              <a:t>20/03/2025</a:t>
            </a:fld>
            <a:endParaRPr lang="pt-B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847A327A-3634-4B3D-93C4-9E5930B695DB}" type="slidenum">
              <a:rPr lang="pt-BR" smtClean="0"/>
              <a:t>‹nº›</a:t>
            </a:fld>
            <a:endParaRPr lang="pt-BR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pt-BR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EA2EE0-EE0D-4F2C-9208-3DA742CF5E6A}" type="datetimeFigureOut">
              <a:rPr lang="pt-BR" smtClean="0"/>
              <a:t>20/03/2025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7A327A-3634-4B3D-93C4-9E5930B695DB}" type="slidenum">
              <a:rPr lang="pt-BR" smtClean="0"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e texto vertica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1752600" cy="5851525"/>
          </a:xfrm>
        </p:spPr>
        <p:txBody>
          <a:bodyPr vert="eaVert" anchor="b" anchorCtr="0"/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pt-BR"/>
              <a:t>Clique para editar 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EA2EE0-EE0D-4F2C-9208-3DA742CF5E6A}" type="datetimeFigureOut">
              <a:rPr lang="pt-BR" smtClean="0"/>
              <a:t>20/03/2025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7A327A-3634-4B3D-93C4-9E5930B695DB}" type="slidenum">
              <a:rPr lang="pt-BR" smtClean="0"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 /><Relationship Id="rId3" Type="http://schemas.openxmlformats.org/officeDocument/2006/relationships/slideLayout" Target="../slideLayouts/slideLayout3.xml" /><Relationship Id="rId7" Type="http://schemas.openxmlformats.org/officeDocument/2006/relationships/slideLayout" Target="../slideLayouts/slideLayout7.xml" /><Relationship Id="rId12" Type="http://schemas.openxmlformats.org/officeDocument/2006/relationships/theme" Target="../theme/theme1.xml" /><Relationship Id="rId2" Type="http://schemas.openxmlformats.org/officeDocument/2006/relationships/slideLayout" Target="../slideLayouts/slideLayout2.xml" /><Relationship Id="rId1" Type="http://schemas.openxmlformats.org/officeDocument/2006/relationships/slideLayout" Target="../slideLayouts/slideLayout1.xml" /><Relationship Id="rId6" Type="http://schemas.openxmlformats.org/officeDocument/2006/relationships/slideLayout" Target="../slideLayouts/slideLayout6.xml" /><Relationship Id="rId11" Type="http://schemas.openxmlformats.org/officeDocument/2006/relationships/slideLayout" Target="../slideLayouts/slideLayout11.xml" /><Relationship Id="rId5" Type="http://schemas.openxmlformats.org/officeDocument/2006/relationships/slideLayout" Target="../slideLayouts/slideLayout5.xml" /><Relationship Id="rId10" Type="http://schemas.openxmlformats.org/officeDocument/2006/relationships/slideLayout" Target="../slideLayouts/slideLayout10.xml" /><Relationship Id="rId4" Type="http://schemas.openxmlformats.org/officeDocument/2006/relationships/slideLayout" Target="../slideLayouts/slideLayout4.xml" /><Relationship Id="rId9" Type="http://schemas.openxmlformats.org/officeDocument/2006/relationships/slideLayout" Target="../slideLayouts/slideLayout9.xml" 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6200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7620000" cy="4800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8458200" y="0"/>
            <a:ext cx="6858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8458200" y="5486400"/>
            <a:ext cx="685800" cy="6858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31788" y="5648960"/>
            <a:ext cx="548640" cy="396240"/>
          </a:xfrm>
          <a:prstGeom prst="bracketPair">
            <a:avLst>
              <a:gd name="adj" fmla="val 17949"/>
            </a:avLst>
          </a:prstGeom>
          <a:ln w="19050">
            <a:solidFill>
              <a:srgbClr val="FFFFFF"/>
            </a:solidFill>
          </a:ln>
        </p:spPr>
        <p:txBody>
          <a:bodyPr vert="horz" lIns="0" tIns="0" rIns="0" bIns="0" rtlCol="0" anchor="ctr"/>
          <a:lstStyle>
            <a:lvl1pPr algn="ctr">
              <a:defRPr sz="1800">
                <a:solidFill>
                  <a:srgbClr val="FFFFFF"/>
                </a:solidFill>
              </a:defRPr>
            </a:lvl1pPr>
          </a:lstStyle>
          <a:p>
            <a:fld id="{847A327A-3634-4B3D-93C4-9E5930B695DB}" type="slidenum">
              <a:rPr lang="pt-BR" smtClean="0"/>
              <a:t>‹nº›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 rot="16200000">
            <a:off x="7586910" y="4048760"/>
            <a:ext cx="2367281" cy="36576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2"/>
                </a:solidFill>
              </a:defRPr>
            </a:lvl1pPr>
          </a:lstStyle>
          <a:p>
            <a:endParaRPr lang="pt-B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 rot="16200000">
            <a:off x="7551351" y="1645920"/>
            <a:ext cx="2438399" cy="36576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2"/>
                </a:solidFill>
              </a:defRPr>
            </a:lvl1pPr>
          </a:lstStyle>
          <a:p>
            <a:fld id="{70EA2EE0-EE0D-4F2C-9208-3DA742CF5E6A}" type="datetimeFigureOut">
              <a:rPr lang="pt-BR" smtClean="0"/>
              <a:t>20/03/2025</a:t>
            </a:fld>
            <a:endParaRPr lang="pt-B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spcBef>
          <a:spcPct val="0"/>
        </a:spcBef>
        <a:buNone/>
        <a:defRPr sz="4600" kern="1200" cap="none" spc="-100" baseline="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342900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28600" algn="l" defTabSz="914400" rtl="0" eaLnBrk="1" latinLnBrk="0" hangingPunct="1">
        <a:spcBef>
          <a:spcPct val="20000"/>
        </a:spcBef>
        <a:buClr>
          <a:schemeClr val="accent2"/>
        </a:buClr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005840" indent="-228600" algn="l" defTabSz="914400" rtl="0" eaLnBrk="1" latinLnBrk="0" hangingPunct="1">
        <a:spcBef>
          <a:spcPct val="20000"/>
        </a:spcBef>
        <a:buClr>
          <a:schemeClr val="accent3"/>
        </a:buClr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280160" indent="-228600" algn="l" defTabSz="914400" rtl="0" eaLnBrk="1" latinLnBrk="0" hangingPunct="1">
        <a:spcBef>
          <a:spcPct val="20000"/>
        </a:spcBef>
        <a:buClr>
          <a:schemeClr val="accent4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554480" indent="-228600" algn="l" defTabSz="914400" rtl="0" eaLnBrk="1" latinLnBrk="0" hangingPunct="1">
        <a:spcBef>
          <a:spcPct val="20000"/>
        </a:spcBef>
        <a:buClr>
          <a:schemeClr val="accent5"/>
        </a:buClr>
        <a:buFont typeface="Arial" pitchFamily="34" charset="0"/>
        <a:buChar char="•"/>
        <a:defRPr sz="140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4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defTabSz="914400" rtl="0" eaLnBrk="1" latinLnBrk="0" hangingPunct="1">
        <a:spcBef>
          <a:spcPct val="20000"/>
        </a:spcBef>
        <a:buClr>
          <a:schemeClr val="accent2"/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2103120" indent="-182880" algn="l" defTabSz="914400" rtl="0" eaLnBrk="1" latinLnBrk="0" hangingPunct="1">
        <a:spcBef>
          <a:spcPct val="20000"/>
        </a:spcBef>
        <a:buClr>
          <a:schemeClr val="accent3"/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182880" algn="l" defTabSz="914400" rtl="0" eaLnBrk="1" latinLnBrk="0" hangingPunct="1">
        <a:spcBef>
          <a:spcPct val="20000"/>
        </a:spcBef>
        <a:buClr>
          <a:schemeClr val="accent4"/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 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 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 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 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 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 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 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685800" y="1412776"/>
            <a:ext cx="7543800" cy="3086199"/>
          </a:xfrm>
        </p:spPr>
        <p:txBody>
          <a:bodyPr/>
          <a:lstStyle/>
          <a:p>
            <a:r>
              <a:rPr lang="pt-BR" dirty="0"/>
              <a:t>REFORMA PROTESTANTE E CONTRARREFORMA</a:t>
            </a:r>
          </a:p>
        </p:txBody>
      </p:sp>
      <p:sp>
        <p:nvSpPr>
          <p:cNvPr id="5" name="Subtítulo 4">
            <a:extLst>
              <a:ext uri="{FF2B5EF4-FFF2-40B4-BE49-F238E27FC236}">
                <a16:creationId xmlns:a16="http://schemas.microsoft.com/office/drawing/2014/main" id="{31595F4A-2A52-7D7B-3006-A50F85006A06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75050599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pt-BR" dirty="0"/>
              <a:t>REFORMA PROTESTANTE</a:t>
            </a:r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pt-BR" dirty="0"/>
              <a:t>CONTEXTO: INTENSIFICAÇÃO DAS ATIVIDADES DOS MERCADORES E DAS CIDADES.</a:t>
            </a:r>
          </a:p>
          <a:p>
            <a:r>
              <a:rPr lang="pt-BR" dirty="0"/>
              <a:t>A IGREJA CONDENAVA O LUCRO E A USURA.</a:t>
            </a:r>
          </a:p>
          <a:p>
            <a:r>
              <a:rPr lang="pt-BR" dirty="0"/>
              <a:t>NÃO ERA COMPATÍVEL COM A NOVA REALIDADE DAQUELA ÉPOCA.</a:t>
            </a:r>
          </a:p>
          <a:p>
            <a:r>
              <a:rPr lang="pt-BR" dirty="0"/>
              <a:t>IGREJA CRITICADA POR DIVERSAS PRÁTICAS IMORAIS COMO: </a:t>
            </a:r>
          </a:p>
          <a:p>
            <a:pPr>
              <a:buFontTx/>
              <a:buChar char="-"/>
            </a:pPr>
            <a:r>
              <a:rPr lang="pt-BR" dirty="0"/>
              <a:t>VENDA DE RELÍQUIAS SAGRADAS</a:t>
            </a:r>
          </a:p>
          <a:p>
            <a:pPr>
              <a:buFontTx/>
              <a:buChar char="-"/>
            </a:pPr>
            <a:r>
              <a:rPr lang="pt-BR" dirty="0"/>
              <a:t>DESRESPEITO AO CELIBATO CLERICAL</a:t>
            </a:r>
          </a:p>
          <a:p>
            <a:pPr>
              <a:buFontTx/>
              <a:buChar char="-"/>
            </a:pPr>
            <a:r>
              <a:rPr lang="pt-BR" dirty="0"/>
              <a:t>RELIGIOSOS DESPREPARADOS</a:t>
            </a:r>
          </a:p>
          <a:p>
            <a:pPr>
              <a:buFontTx/>
              <a:buChar char="-"/>
            </a:pPr>
            <a:r>
              <a:rPr lang="pt-BR" dirty="0"/>
              <a:t>VENDA DE INDULGÊNCIAS </a:t>
            </a:r>
          </a:p>
        </p:txBody>
      </p:sp>
    </p:spTree>
    <p:extLst>
      <p:ext uri="{BB962C8B-B14F-4D97-AF65-F5344CB8AC3E}">
        <p14:creationId xmlns:p14="http://schemas.microsoft.com/office/powerpoint/2010/main" val="406172628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pt-BR" dirty="0"/>
              <a:t>MARTINHO LUTERO</a:t>
            </a:r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51520" y="1268760"/>
            <a:ext cx="8064896" cy="5400600"/>
          </a:xfrm>
        </p:spPr>
        <p:txBody>
          <a:bodyPr>
            <a:normAutofit fontScale="92500"/>
          </a:bodyPr>
          <a:lstStyle/>
          <a:p>
            <a:r>
              <a:rPr lang="pt-BR" dirty="0"/>
              <a:t>LOCAL: ALEMANHA</a:t>
            </a:r>
          </a:p>
          <a:p>
            <a:r>
              <a:rPr lang="pt-BR" dirty="0"/>
              <a:t>SÉCULO XVI </a:t>
            </a:r>
          </a:p>
          <a:p>
            <a:r>
              <a:rPr lang="pt-BR" dirty="0"/>
              <a:t>MARTINHO LUTERO CRITICAVA AS POSTURAS IMORAIS DA IGREJA CATÓLICA:</a:t>
            </a:r>
          </a:p>
          <a:p>
            <a:pPr>
              <a:buFontTx/>
              <a:buChar char="-"/>
            </a:pPr>
            <a:r>
              <a:rPr lang="pt-BR" dirty="0"/>
              <a:t>VENDA DE INDULGÊNCIAS </a:t>
            </a:r>
          </a:p>
          <a:p>
            <a:pPr>
              <a:buFontTx/>
              <a:buChar char="-"/>
            </a:pPr>
            <a:r>
              <a:rPr lang="pt-BR" dirty="0"/>
              <a:t>DESRESPEITO AO CELIBATO CLERICAL</a:t>
            </a:r>
          </a:p>
          <a:p>
            <a:pPr>
              <a:buFontTx/>
              <a:buChar char="-"/>
            </a:pPr>
            <a:r>
              <a:rPr lang="pt-BR" dirty="0"/>
              <a:t>CORRUPÇÃO DO CLERO</a:t>
            </a:r>
          </a:p>
          <a:p>
            <a:pPr>
              <a:buFontTx/>
              <a:buChar char="-"/>
            </a:pPr>
            <a:r>
              <a:rPr lang="pt-BR" dirty="0"/>
              <a:t>VENDA DE RELÍQUIAS SAGRADAS</a:t>
            </a:r>
          </a:p>
          <a:p>
            <a:r>
              <a:rPr lang="pt-BR" dirty="0"/>
              <a:t>EM 1517, LUTEROU DIVULGOU AS 95 TESES.</a:t>
            </a:r>
          </a:p>
          <a:p>
            <a:r>
              <a:rPr lang="pt-BR" dirty="0"/>
              <a:t>A IGREJA REPREENDEU E QUEIMOU OS EXEMPLARES DAS 95 TESES.</a:t>
            </a:r>
          </a:p>
          <a:p>
            <a:r>
              <a:rPr lang="pt-BR" dirty="0"/>
              <a:t>BULA PAPAL</a:t>
            </a:r>
          </a:p>
          <a:p>
            <a:r>
              <a:rPr lang="pt-BR" dirty="0"/>
              <a:t>LUTERO CONDENA O LUCRO.</a:t>
            </a:r>
          </a:p>
          <a:p>
            <a:r>
              <a:rPr lang="pt-BR" dirty="0"/>
              <a:t>LUTERO QUEIMOU A BULA PAPAL</a:t>
            </a:r>
          </a:p>
          <a:p>
            <a:r>
              <a:rPr lang="pt-BR" dirty="0"/>
              <a:t>LUTERO EXCOMUNGADO</a:t>
            </a:r>
          </a:p>
          <a:p>
            <a:pPr marL="114300" indent="0">
              <a:buNone/>
            </a:pPr>
            <a:endParaRPr lang="pt-BR" dirty="0"/>
          </a:p>
          <a:p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300686082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620000" cy="1282154"/>
          </a:xfrm>
        </p:spPr>
        <p:txBody>
          <a:bodyPr/>
          <a:lstStyle/>
          <a:p>
            <a:r>
              <a:rPr lang="pt-BR" dirty="0"/>
              <a:t>INOVAÇÕES PROPOSTAS POR LUTERO</a:t>
            </a:r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pt-BR" dirty="0"/>
              <a:t>FIM DA VENDA DE INDULGÊNCIAS</a:t>
            </a:r>
          </a:p>
          <a:p>
            <a:r>
              <a:rPr lang="pt-BR" dirty="0"/>
              <a:t>FIM DO CELIBATO CLERICAL</a:t>
            </a:r>
          </a:p>
          <a:p>
            <a:r>
              <a:rPr lang="pt-BR" dirty="0"/>
              <a:t>TRADUÇÃO DA BÍBLIA</a:t>
            </a:r>
          </a:p>
          <a:p>
            <a:r>
              <a:rPr lang="pt-BR" dirty="0"/>
              <a:t>LIVRE INTERPRETAÇÃO DA BÍBLIA</a:t>
            </a:r>
          </a:p>
          <a:p>
            <a:r>
              <a:rPr lang="pt-BR" dirty="0"/>
              <a:t>SALVAÇÃO EXCLUSIVAMENTE PELA FÉ</a:t>
            </a:r>
          </a:p>
          <a:p>
            <a:r>
              <a:rPr lang="pt-BR" dirty="0"/>
              <a:t>CRÍTICA AO CULTO´ÀS IMAGENS</a:t>
            </a:r>
          </a:p>
          <a:p>
            <a:r>
              <a:rPr lang="pt-BR" dirty="0"/>
              <a:t>ADESÃO DOS CAMPONESES (ANABATISTAS)</a:t>
            </a:r>
          </a:p>
          <a:p>
            <a:r>
              <a:rPr lang="pt-BR" dirty="0"/>
              <a:t>LUTERO SE MANIFESTOU CONTRA A VIOLÊNCIA DOS CAMPONESES.</a:t>
            </a:r>
          </a:p>
          <a:p>
            <a:endParaRPr lang="pt-BR" dirty="0"/>
          </a:p>
          <a:p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351041576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pt-BR" dirty="0"/>
              <a:t>JOÃO CALVINO </a:t>
            </a:r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395536" y="1268760"/>
            <a:ext cx="7681664" cy="5472608"/>
          </a:xfrm>
        </p:spPr>
        <p:txBody>
          <a:bodyPr>
            <a:normAutofit lnSpcReduction="10000"/>
          </a:bodyPr>
          <a:lstStyle/>
          <a:p>
            <a:r>
              <a:rPr lang="pt-BR" dirty="0"/>
              <a:t>LOCAL: SUÍÇA</a:t>
            </a:r>
          </a:p>
          <a:p>
            <a:r>
              <a:rPr lang="pt-BR" dirty="0"/>
              <a:t>PREDESTINAÇÃO</a:t>
            </a:r>
          </a:p>
          <a:p>
            <a:r>
              <a:rPr lang="pt-BR" dirty="0"/>
              <a:t>SINAL DIVINO PARA A SALVAÇÃO</a:t>
            </a:r>
          </a:p>
          <a:p>
            <a:r>
              <a:rPr lang="pt-BR" dirty="0"/>
              <a:t>NÃO CONDENA O LUCRO</a:t>
            </a:r>
          </a:p>
          <a:p>
            <a:r>
              <a:rPr lang="pt-BR" dirty="0"/>
              <a:t>CONDENAVA A MISÉRIA</a:t>
            </a:r>
          </a:p>
          <a:p>
            <a:r>
              <a:rPr lang="pt-BR" dirty="0"/>
              <a:t>EXPANSÃO DOS ADEPTOS, PRINCIPALMENTE BURGUESES, POIS OFERECIA JUSTIFICATIVA RELIGIOSA PARA AS ATIVIDADES COMERCIAIS – EXPRESSÃO DA RELIGIOSIDADE BURGUESA.</a:t>
            </a:r>
          </a:p>
          <a:p>
            <a:r>
              <a:rPr lang="pt-BR" dirty="0"/>
              <a:t>DEDICAÇÃO AO TRABALHO</a:t>
            </a:r>
          </a:p>
          <a:p>
            <a:r>
              <a:rPr lang="pt-BR" dirty="0"/>
              <a:t>REJEIÇÃO AOS PRAZERES DA VIDA MUNDANA</a:t>
            </a:r>
          </a:p>
          <a:p>
            <a:r>
              <a:rPr lang="pt-BR" dirty="0"/>
              <a:t>“ESPÍRITO” CAPITALISTA – O TRABALHO É VISTO COMO FONTE DE ACUMULAÇÃO VISANDO O REINVESTIMENTO.</a:t>
            </a:r>
          </a:p>
          <a:p>
            <a:r>
              <a:rPr lang="pt-BR" dirty="0"/>
              <a:t>INGLATERRA – PURITANOS</a:t>
            </a:r>
          </a:p>
          <a:p>
            <a:r>
              <a:rPr lang="pt-BR" dirty="0"/>
              <a:t>FRANÇA – HUGUENOTES</a:t>
            </a:r>
          </a:p>
          <a:p>
            <a:r>
              <a:rPr lang="pt-BR" dirty="0"/>
              <a:t>ESCÓCIA - PRESBITERIANOS</a:t>
            </a:r>
          </a:p>
          <a:p>
            <a:endParaRPr lang="pt-BR" dirty="0"/>
          </a:p>
          <a:p>
            <a:pPr marL="114300" indent="0">
              <a:buNone/>
            </a:pP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76959661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pt-BR" dirty="0"/>
              <a:t>IGREJA ANGLICANA</a:t>
            </a:r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pt-BR" dirty="0"/>
              <a:t>LOCAL: INGLATERRA</a:t>
            </a:r>
          </a:p>
          <a:p>
            <a:r>
              <a:rPr lang="pt-BR" dirty="0"/>
              <a:t>LÍDER: HENRIQUE VIII</a:t>
            </a:r>
          </a:p>
          <a:p>
            <a:r>
              <a:rPr lang="pt-BR" dirty="0"/>
              <a:t>HENRIQUE VIII QUERIA A ANULAÇÃO DO SEU CASAMENTO COM CATARINA DE ARAGÃO PARA SE CASAR COM ANA BOLENA.</a:t>
            </a:r>
          </a:p>
          <a:p>
            <a:r>
              <a:rPr lang="pt-BR" dirty="0"/>
              <a:t>ROMPIMENTO DE HENRIQUE VIII COM A IGREJA CATÓLICA.</a:t>
            </a:r>
          </a:p>
          <a:p>
            <a:r>
              <a:rPr lang="pt-BR" dirty="0"/>
              <a:t>ATO DE SUPREMACIA – LÍDER DA IGREJA E DO ESTADO.</a:t>
            </a:r>
          </a:p>
          <a:p>
            <a:r>
              <a:rPr lang="pt-BR" dirty="0"/>
              <a:t>HENRIQUE VIII CONFISCOU OS BENS DA IGREJA CATÓLICA.</a:t>
            </a:r>
          </a:p>
        </p:txBody>
      </p:sp>
    </p:spTree>
    <p:extLst>
      <p:ext uri="{BB962C8B-B14F-4D97-AF65-F5344CB8AC3E}">
        <p14:creationId xmlns:p14="http://schemas.microsoft.com/office/powerpoint/2010/main" val="344429755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pt-BR" dirty="0"/>
              <a:t>CONTRARREFORMA</a:t>
            </a:r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457200" y="1340768"/>
            <a:ext cx="7787208" cy="5060032"/>
          </a:xfrm>
        </p:spPr>
        <p:txBody>
          <a:bodyPr/>
          <a:lstStyle/>
          <a:p>
            <a:r>
              <a:rPr lang="pt-BR" dirty="0"/>
              <a:t>REAÇÃO DA IGREJA CATÓLICA CONTRA O PROTESTANTISMO</a:t>
            </a:r>
          </a:p>
          <a:p>
            <a:r>
              <a:rPr lang="pt-BR" dirty="0"/>
              <a:t>CONCÍLIO DE TRENTO (1545-1563)</a:t>
            </a:r>
          </a:p>
          <a:p>
            <a:r>
              <a:rPr lang="pt-BR" dirty="0"/>
              <a:t>REAFIRMAÇÃO DOS DOGMAS CATÓLICOS. </a:t>
            </a:r>
          </a:p>
          <a:p>
            <a:r>
              <a:rPr lang="pt-BR" dirty="0"/>
              <a:t>ÍNDEX LISTA DE LIVROS PROIBIDOS</a:t>
            </a:r>
          </a:p>
          <a:p>
            <a:r>
              <a:rPr lang="pt-BR" dirty="0"/>
              <a:t>REATIVAÇÃO DO TRIBUNAL DO SANTO OFÍCIO DA INQUISIÇÃO.</a:t>
            </a:r>
          </a:p>
          <a:p>
            <a:r>
              <a:rPr lang="pt-BR" dirty="0"/>
              <a:t>COMPANHIA DE JESUS (1540) EXPANDIR OS ENSINAMENTOS DA IGREJA CATÓLICA.</a:t>
            </a:r>
          </a:p>
          <a:p>
            <a:r>
              <a:rPr lang="pt-BR" dirty="0"/>
              <a:t>JESUÍTAS – CATEQUIZAVAM – INDÍGENAS.</a:t>
            </a:r>
          </a:p>
          <a:p>
            <a:r>
              <a:rPr lang="pt-BR" dirty="0"/>
              <a:t>NOVOS LUGARES – NOVOS FIÉIS.</a:t>
            </a:r>
          </a:p>
          <a:p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2412096038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 /></Relationships>
</file>

<file path=ppt/theme/theme1.xml><?xml version="1.0" encoding="utf-8"?>
<a:theme xmlns:a="http://schemas.openxmlformats.org/drawingml/2006/main" name="Adjacência">
  <a:themeElements>
    <a:clrScheme name="Adjacência">
      <a:dk1>
        <a:srgbClr val="2F2B20"/>
      </a:dk1>
      <a:lt1>
        <a:srgbClr val="FFFFFF"/>
      </a:lt1>
      <a:dk2>
        <a:srgbClr val="675E47"/>
      </a:dk2>
      <a:lt2>
        <a:srgbClr val="DFDCB7"/>
      </a:lt2>
      <a:accent1>
        <a:srgbClr val="A9A57C"/>
      </a:accent1>
      <a:accent2>
        <a:srgbClr val="9CBEBD"/>
      </a:accent2>
      <a:accent3>
        <a:srgbClr val="D2CB6C"/>
      </a:accent3>
      <a:accent4>
        <a:srgbClr val="95A39D"/>
      </a:accent4>
      <a:accent5>
        <a:srgbClr val="C89F5D"/>
      </a:accent5>
      <a:accent6>
        <a:srgbClr val="B1A089"/>
      </a:accent6>
      <a:hlink>
        <a:srgbClr val="D25814"/>
      </a:hlink>
      <a:folHlink>
        <a:srgbClr val="849A0A"/>
      </a:folHlink>
    </a:clrScheme>
    <a:fontScheme name="Escritório">
      <a:majorFont>
        <a:latin typeface="Cambria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明朝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Adjacência">
      <a:fillStyleLst>
        <a:solidFill>
          <a:schemeClr val="phClr"/>
        </a:solidFill>
        <a:solidFill>
          <a:schemeClr val="phClr">
            <a:tint val="55000"/>
          </a:schemeClr>
        </a:solidFill>
        <a:solidFill>
          <a:schemeClr val="phClr"/>
        </a:solidFill>
      </a:fillStyleLst>
      <a:lnStyleLst>
        <a:ln w="12700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algn="bl" rotWithShape="0">
              <a:srgbClr val="000000">
                <a:alpha val="60000"/>
              </a:srgbClr>
            </a:outerShdw>
          </a:effectLst>
        </a:effectStyle>
        <a:effectStyle>
          <a:effectLst/>
          <a:scene3d>
            <a:camera prst="orthographicFront">
              <a:rot lat="0" lon="0" rev="0"/>
            </a:camera>
            <a:lightRig rig="brightRoom" dir="tl">
              <a:rot lat="0" lon="0" rev="1800000"/>
            </a:lightRig>
          </a:scene3d>
          <a:sp3d contourW="10160" prstMaterial="dkEdge">
            <a:bevelT w="38100" h="50800" prst="angle"/>
            <a:contourClr>
              <a:schemeClr val="phClr">
                <a:shade val="40000"/>
                <a:satMod val="15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</a:schemeClr>
            </a:gs>
            <a:gs pos="75000">
              <a:schemeClr val="phClr">
                <a:shade val="100000"/>
                <a:satMod val="115000"/>
              </a:schemeClr>
            </a:gs>
            <a:gs pos="100000">
              <a:schemeClr val="phClr">
                <a:shade val="70000"/>
                <a:satMod val="130000"/>
              </a:schemeClr>
            </a:gs>
          </a:gsLst>
          <a:path path="circle">
            <a:fillToRect l="20000" t="50000" r="100000" b="5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tint val="97000"/>
              </a:schemeClr>
              <a:schemeClr val="phClr">
                <a:shade val="96000"/>
              </a:schemeClr>
            </a:duotone>
          </a:blip>
          <a:tile tx="0" ty="0" sx="32000" sy="32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1859</TotalTime>
  <Words>356</Words>
  <Application>Microsoft Office PowerPoint</Application>
  <PresentationFormat>Apresentação na tela (4:3)</PresentationFormat>
  <Paragraphs>63</Paragraphs>
  <Slides>7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slides</vt:lpstr>
      </vt:variant>
      <vt:variant>
        <vt:i4>7</vt:i4>
      </vt:variant>
    </vt:vector>
  </HeadingPairs>
  <TitlesOfParts>
    <vt:vector size="8" baseType="lpstr">
      <vt:lpstr>Adjacência</vt:lpstr>
      <vt:lpstr>REFORMA PROTESTANTE E CONTRARREFORMA</vt:lpstr>
      <vt:lpstr>REFORMA PROTESTANTE</vt:lpstr>
      <vt:lpstr>MARTINHO LUTERO</vt:lpstr>
      <vt:lpstr>INOVAÇÕES PROPOSTAS POR LUTERO</vt:lpstr>
      <vt:lpstr>JOÃO CALVINO </vt:lpstr>
      <vt:lpstr>IGREJA ANGLICANA</vt:lpstr>
      <vt:lpstr>CONTRARREFORMA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REFORMA PROTESTANTE E CONTRARREFORMA</dc:title>
  <dc:creator>Samsung1</dc:creator>
  <cp:lastModifiedBy>Marion Mencari</cp:lastModifiedBy>
  <cp:revision>13</cp:revision>
  <dcterms:created xsi:type="dcterms:W3CDTF">2020-07-06T20:24:18Z</dcterms:created>
  <dcterms:modified xsi:type="dcterms:W3CDTF">2025-03-20T12:31:16Z</dcterms:modified>
</cp:coreProperties>
</file>